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6" r:id="rId2"/>
    <p:sldId id="258" r:id="rId3"/>
    <p:sldId id="260" r:id="rId4"/>
    <p:sldId id="262" r:id="rId5"/>
    <p:sldId id="271" r:id="rId6"/>
    <p:sldId id="274" r:id="rId7"/>
    <p:sldId id="276" r:id="rId8"/>
    <p:sldId id="275" r:id="rId9"/>
    <p:sldId id="285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 Nazanin" panose="00000400000000000000" pitchFamily="2" charset="-78"/>
      <p:regular r:id="rId15"/>
      <p:bold r:id="rId16"/>
    </p:embeddedFont>
    <p:embeddedFont>
      <p:font typeface="B Titr" panose="00000700000000000000" pitchFamily="2" charset="-78"/>
      <p:bold r:id="rId17"/>
    </p:embeddedFont>
    <p:embeddedFont>
      <p:font typeface="B Yekan" panose="00000400000000000000" pitchFamily="2" charset="-7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g/Rcn8PD+IFfQ8FtMCI7w==" hashData="SPzXoRvlEIHITxemQHwLzpAJoEHFG5/elfeDgwulEZraTID7P1L5nn8UyZZKOXhzKzv7kO0VUSGKlX8rBgTctw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32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3903-645D-468B-8EAD-590EF16AF75C}" type="datetimeFigureOut">
              <a:rPr lang="en-US" smtClean="0"/>
              <a:t>2018/06/07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6B85-75FC-48B5-868B-AFE1437E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95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4950"/>
            <a:ext cx="7010400" cy="17589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38200" y="1352550"/>
            <a:ext cx="7239000" cy="0"/>
          </a:xfrm>
          <a:prstGeom prst="line">
            <a:avLst/>
          </a:prstGeom>
          <a:ln w="28575">
            <a:solidFill>
              <a:srgbClr val="F58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486150"/>
            <a:ext cx="7239000" cy="0"/>
          </a:xfrm>
          <a:prstGeom prst="line">
            <a:avLst/>
          </a:prstGeom>
          <a:ln w="28575">
            <a:solidFill>
              <a:srgbClr val="F58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/>
        </p:nvSpPr>
        <p:spPr>
          <a:xfrm>
            <a:off x="5410200" y="147980"/>
            <a:ext cx="3505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200" dirty="0" smtClean="0">
                <a:cs typeface="B Titr" panose="00000700000000000000" pitchFamily="2" charset="-78"/>
              </a:rPr>
              <a:t>نقطه آغاز اندروید</a:t>
            </a:r>
            <a:endParaRPr lang="fa-IR" sz="2200" dirty="0">
              <a:cs typeface="B Titr" panose="00000700000000000000" pitchFamily="2" charset="-78"/>
            </a:endParaRPr>
          </a:p>
        </p:txBody>
      </p:sp>
      <p:sp>
        <p:nvSpPr>
          <p:cNvPr id="3" name="Glass Indicator"/>
          <p:cNvSpPr/>
          <p:nvPr/>
        </p:nvSpPr>
        <p:spPr>
          <a:xfrm>
            <a:off x="8171523" y="-1"/>
            <a:ext cx="357999" cy="7203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70" y="759516"/>
            <a:ext cx="489284" cy="489284"/>
          </a:xfrm>
          <a:prstGeom prst="rect">
            <a:avLst/>
          </a:prstGeom>
        </p:spPr>
      </p:pic>
      <p:sp>
        <p:nvSpPr>
          <p:cNvPr id="5" name="متن"/>
          <p:cNvSpPr txBox="1"/>
          <p:nvPr/>
        </p:nvSpPr>
        <p:spPr>
          <a:xfrm>
            <a:off x="213848" y="643558"/>
            <a:ext cx="836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دوران اندروید به طور رسمی از 22 اکتبر 2008 میلادی، زمانی که گوشی 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T-Mobile G1 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در ایالات متحده عرضه شد، آغاز گردید.</a:t>
            </a:r>
            <a:endParaRPr lang="en-US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cxnSp>
        <p:nvCxnSpPr>
          <p:cNvPr id="6" name="Dash Line"/>
          <p:cNvCxnSpPr/>
          <p:nvPr/>
        </p:nvCxnSpPr>
        <p:spPr>
          <a:xfrm flipH="1">
            <a:off x="152400" y="1869384"/>
            <a:ext cx="8859983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hone Li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10" y="4604448"/>
            <a:ext cx="683655" cy="465072"/>
          </a:xfrm>
          <a:prstGeom prst="rect">
            <a:avLst/>
          </a:prstGeom>
        </p:spPr>
      </p:pic>
      <p:sp>
        <p:nvSpPr>
          <p:cNvPr id="9" name="SLide No."/>
          <p:cNvSpPr txBox="1"/>
          <p:nvPr/>
        </p:nvSpPr>
        <p:spPr>
          <a:xfrm rot="21136605">
            <a:off x="8226722" y="461902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2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2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70" y="1999423"/>
            <a:ext cx="489284" cy="489284"/>
          </a:xfrm>
          <a:prstGeom prst="rect">
            <a:avLst/>
          </a:prstGeom>
        </p:spPr>
      </p:pic>
      <p:sp>
        <p:nvSpPr>
          <p:cNvPr id="13" name="متن"/>
          <p:cNvSpPr txBox="1"/>
          <p:nvPr/>
        </p:nvSpPr>
        <p:spPr>
          <a:xfrm>
            <a:off x="213848" y="1883465"/>
            <a:ext cx="836737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200" dirty="0" smtClean="0">
                <a:solidFill>
                  <a:schemeClr val="bg1"/>
                </a:solidFill>
                <a:cs typeface="B Yekan" panose="00000400000000000000" pitchFamily="2" charset="-78"/>
              </a:rPr>
              <a:t>ویژگی های نسخه اوّلیه اندروید : </a:t>
            </a:r>
            <a:endParaRPr lang="en-US" sz="22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4" y="2380031"/>
            <a:ext cx="1548213" cy="1548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01" y="2369443"/>
            <a:ext cx="1509920" cy="1509920"/>
          </a:xfrm>
          <a:prstGeom prst="rect">
            <a:avLst/>
          </a:prstGeom>
        </p:spPr>
      </p:pic>
      <p:sp>
        <p:nvSpPr>
          <p:cNvPr id="18" name="متن"/>
          <p:cNvSpPr txBox="1"/>
          <p:nvPr/>
        </p:nvSpPr>
        <p:spPr>
          <a:xfrm>
            <a:off x="7110261" y="3790950"/>
            <a:ext cx="19021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200" dirty="0" smtClean="0">
                <a:solidFill>
                  <a:schemeClr val="bg1"/>
                </a:solidFill>
                <a:cs typeface="B Yekan" panose="00000400000000000000" pitchFamily="2" charset="-78"/>
              </a:rPr>
              <a:t>اندروید مارکت</a:t>
            </a:r>
            <a:endParaRPr lang="en-US" sz="22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19" name="متن"/>
          <p:cNvSpPr txBox="1"/>
          <p:nvPr/>
        </p:nvSpPr>
        <p:spPr>
          <a:xfrm>
            <a:off x="3114741" y="3790950"/>
            <a:ext cx="1902122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cs typeface="B Yekan" panose="00000400000000000000" pitchFamily="2" charset="-78"/>
              </a:rPr>
              <a:t>Notification</a:t>
            </a:r>
            <a:endParaRPr lang="en-US" sz="22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20" name="متن"/>
          <p:cNvSpPr txBox="1"/>
          <p:nvPr/>
        </p:nvSpPr>
        <p:spPr>
          <a:xfrm>
            <a:off x="609600" y="3790950"/>
            <a:ext cx="1902122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cs typeface="B Yekan" panose="00000400000000000000" pitchFamily="2" charset="-78"/>
              </a:rPr>
              <a:t>Widget</a:t>
            </a:r>
            <a:endParaRPr lang="en-US" sz="22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21" name="متن"/>
          <p:cNvSpPr txBox="1"/>
          <p:nvPr/>
        </p:nvSpPr>
        <p:spPr>
          <a:xfrm>
            <a:off x="5098599" y="3790950"/>
            <a:ext cx="1902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dirty="0" smtClean="0">
                <a:solidFill>
                  <a:schemeClr val="bg1"/>
                </a:solidFill>
                <a:cs typeface="B Yekan" panose="00000400000000000000" pitchFamily="2" charset="-78"/>
              </a:rPr>
              <a:t>یکپارچه سازی با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cs typeface="B Yekan" panose="00000400000000000000" pitchFamily="2" charset="-78"/>
              </a:rPr>
              <a:t>Gmail</a:t>
            </a:r>
            <a:endParaRPr lang="en-US" sz="22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54" y="2547048"/>
            <a:ext cx="1452036" cy="11547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2862028"/>
            <a:ext cx="2398850" cy="7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46667" decel="4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3.35906E-6 L -0.23819 -0.0009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5" grpId="0"/>
      <p:bldP spid="13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/>
        </p:nvSpPr>
        <p:spPr>
          <a:xfrm>
            <a:off x="5410200" y="147980"/>
            <a:ext cx="3505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200" dirty="0" smtClean="0">
                <a:cs typeface="B Titr" panose="00000700000000000000" pitchFamily="2" charset="-78"/>
              </a:rPr>
              <a:t>نسخه های اندروید</a:t>
            </a:r>
            <a:endParaRPr lang="fa-IR" sz="2200" dirty="0">
              <a:cs typeface="B Titr" panose="00000700000000000000" pitchFamily="2" charset="-78"/>
            </a:endParaRPr>
          </a:p>
        </p:txBody>
      </p:sp>
      <p:sp>
        <p:nvSpPr>
          <p:cNvPr id="3" name="Glass Indicator"/>
          <p:cNvSpPr/>
          <p:nvPr/>
        </p:nvSpPr>
        <p:spPr>
          <a:xfrm>
            <a:off x="8171523" y="-1"/>
            <a:ext cx="357999" cy="7203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70" y="759516"/>
            <a:ext cx="489284" cy="489284"/>
          </a:xfrm>
          <a:prstGeom prst="rect">
            <a:avLst/>
          </a:prstGeom>
        </p:spPr>
      </p:pic>
      <p:sp>
        <p:nvSpPr>
          <p:cNvPr id="5" name="متن"/>
          <p:cNvSpPr txBox="1"/>
          <p:nvPr/>
        </p:nvSpPr>
        <p:spPr>
          <a:xfrm>
            <a:off x="213848" y="643558"/>
            <a:ext cx="83673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اندروید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نسخه 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1.6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یا </a:t>
            </a:r>
            <a:r>
              <a:rPr lang="en-US" sz="2400" dirty="0">
                <a:solidFill>
                  <a:schemeClr val="bg1"/>
                </a:solidFill>
                <a:cs typeface="B Yekan" panose="00000400000000000000" pitchFamily="2" charset="-78"/>
              </a:rPr>
              <a:t>Donut </a:t>
            </a:r>
          </a:p>
        </p:txBody>
      </p:sp>
      <p:cxnSp>
        <p:nvCxnSpPr>
          <p:cNvPr id="6" name="Dash Line"/>
          <p:cNvCxnSpPr/>
          <p:nvPr/>
        </p:nvCxnSpPr>
        <p:spPr>
          <a:xfrm flipH="1">
            <a:off x="152400" y="1352550"/>
            <a:ext cx="8859983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hone Li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10" y="4604448"/>
            <a:ext cx="683655" cy="465072"/>
          </a:xfrm>
          <a:prstGeom prst="rect">
            <a:avLst/>
          </a:prstGeom>
        </p:spPr>
      </p:pic>
      <p:sp>
        <p:nvSpPr>
          <p:cNvPr id="9" name="SLide No."/>
          <p:cNvSpPr txBox="1"/>
          <p:nvPr/>
        </p:nvSpPr>
        <p:spPr>
          <a:xfrm rot="21136605">
            <a:off x="8226722" y="461902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4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2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70" y="1425438"/>
            <a:ext cx="489284" cy="489284"/>
          </a:xfrm>
          <a:prstGeom prst="rect">
            <a:avLst/>
          </a:prstGeom>
        </p:spPr>
      </p:pic>
      <p:sp>
        <p:nvSpPr>
          <p:cNvPr id="11" name="متن"/>
          <p:cNvSpPr txBox="1"/>
          <p:nvPr/>
        </p:nvSpPr>
        <p:spPr>
          <a:xfrm>
            <a:off x="213848" y="1369998"/>
            <a:ext cx="83673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ویژگی ها :</a:t>
            </a:r>
            <a:endParaRPr lang="en-US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14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24" y="2060552"/>
            <a:ext cx="489284" cy="489284"/>
          </a:xfrm>
          <a:prstGeom prst="rect">
            <a:avLst/>
          </a:prstGeom>
        </p:spPr>
      </p:pic>
      <p:sp>
        <p:nvSpPr>
          <p:cNvPr id="15" name="متن"/>
          <p:cNvSpPr txBox="1"/>
          <p:nvPr/>
        </p:nvSpPr>
        <p:spPr>
          <a:xfrm>
            <a:off x="1731224" y="1982028"/>
            <a:ext cx="6349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بهبود در سرویس 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اندروید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مارکت</a:t>
            </a:r>
            <a:endParaRPr lang="fa-IR" sz="2400" dirty="0" smtClean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20924"/>
            <a:ext cx="573615" cy="573615"/>
          </a:xfrm>
          <a:prstGeom prst="rect">
            <a:avLst/>
          </a:prstGeom>
        </p:spPr>
      </p:pic>
      <p:pic>
        <p:nvPicPr>
          <p:cNvPr id="21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24" y="2700699"/>
            <a:ext cx="489284" cy="489284"/>
          </a:xfrm>
          <a:prstGeom prst="rect">
            <a:avLst/>
          </a:prstGeom>
        </p:spPr>
      </p:pic>
      <p:sp>
        <p:nvSpPr>
          <p:cNvPr id="22" name="متن"/>
          <p:cNvSpPr txBox="1"/>
          <p:nvPr/>
        </p:nvSpPr>
        <p:spPr>
          <a:xfrm>
            <a:off x="1912507" y="2622175"/>
            <a:ext cx="6349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امکان انتخاب چند عکس برای پاک کردن در منوی گالری</a:t>
            </a:r>
            <a:endParaRPr lang="fa-IR" sz="2400" dirty="0" smtClean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59" y="2741214"/>
            <a:ext cx="481125" cy="481125"/>
          </a:xfrm>
          <a:prstGeom prst="rect">
            <a:avLst/>
          </a:prstGeom>
        </p:spPr>
      </p:pic>
      <p:pic>
        <p:nvPicPr>
          <p:cNvPr id="26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24" y="3300863"/>
            <a:ext cx="489284" cy="489284"/>
          </a:xfrm>
          <a:prstGeom prst="rect">
            <a:avLst/>
          </a:prstGeom>
        </p:spPr>
      </p:pic>
      <p:sp>
        <p:nvSpPr>
          <p:cNvPr id="27" name="متن"/>
          <p:cNvSpPr txBox="1"/>
          <p:nvPr/>
        </p:nvSpPr>
        <p:spPr>
          <a:xfrm>
            <a:off x="1066800" y="3222339"/>
            <a:ext cx="70137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به‌روزرسانی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ویژگی جست‌وجوی صوتی</a:t>
            </a:r>
            <a:endParaRPr lang="fa-IR" sz="2400" dirty="0" smtClean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71" y="3310103"/>
            <a:ext cx="489284" cy="489284"/>
          </a:xfrm>
          <a:prstGeom prst="rect">
            <a:avLst/>
          </a:prstGeom>
        </p:spPr>
      </p:pic>
      <p:pic>
        <p:nvPicPr>
          <p:cNvPr id="24" name="It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24" y="3945674"/>
            <a:ext cx="489284" cy="489284"/>
          </a:xfrm>
          <a:prstGeom prst="rect">
            <a:avLst/>
          </a:prstGeom>
        </p:spPr>
      </p:pic>
      <p:sp>
        <p:nvSpPr>
          <p:cNvPr id="25" name="متن"/>
          <p:cNvSpPr txBox="1"/>
          <p:nvPr/>
        </p:nvSpPr>
        <p:spPr>
          <a:xfrm>
            <a:off x="1066800" y="3867150"/>
            <a:ext cx="70137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افزوده شدن 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ابزارهای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برنامه‌نویسی برای برنامه‌نویسان</a:t>
            </a:r>
            <a:endParaRPr lang="fa-IR" sz="2400" dirty="0" smtClean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93" y="3960486"/>
            <a:ext cx="489284" cy="4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46667" decel="4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3.35906E-6 L -0.23819 -0.0009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5" grpId="0"/>
      <p:bldP spid="11" grpId="0"/>
      <p:bldP spid="15" grpId="0"/>
      <p:bldP spid="22" grpId="0"/>
      <p:bldP spid="2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/>
        </p:nvSpPr>
        <p:spPr>
          <a:xfrm>
            <a:off x="5410200" y="147980"/>
            <a:ext cx="3505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200" b="1" dirty="0" smtClean="0">
                <a:cs typeface="B Titr" panose="00000700000000000000" pitchFamily="2" charset="-78"/>
              </a:rPr>
              <a:t>ویژگی های </a:t>
            </a:r>
            <a:r>
              <a:rPr lang="en-US" sz="2200" b="1" dirty="0" err="1" smtClean="0">
                <a:cs typeface="B Titr" panose="00000700000000000000" pitchFamily="2" charset="-78"/>
              </a:rPr>
              <a:t>iOS</a:t>
            </a:r>
            <a:r>
              <a:rPr lang="en-US" sz="2200" b="1" dirty="0" smtClean="0">
                <a:cs typeface="B Titr" panose="00000700000000000000" pitchFamily="2" charset="-78"/>
              </a:rPr>
              <a:t> 3</a:t>
            </a:r>
            <a:endParaRPr lang="fa-IR" sz="2200" b="1" dirty="0">
              <a:cs typeface="B Titr" panose="00000700000000000000" pitchFamily="2" charset="-78"/>
            </a:endParaRPr>
          </a:p>
        </p:txBody>
      </p:sp>
      <p:sp>
        <p:nvSpPr>
          <p:cNvPr id="3" name="Glass Indicator"/>
          <p:cNvSpPr/>
          <p:nvPr/>
        </p:nvSpPr>
        <p:spPr>
          <a:xfrm>
            <a:off x="8171523" y="-1"/>
            <a:ext cx="357999" cy="7203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hone Ligh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10" y="4604448"/>
            <a:ext cx="683655" cy="465072"/>
          </a:xfrm>
          <a:prstGeom prst="rect">
            <a:avLst/>
          </a:prstGeom>
        </p:spPr>
      </p:pic>
      <p:sp>
        <p:nvSpPr>
          <p:cNvPr id="9" name="SLide No."/>
          <p:cNvSpPr txBox="1"/>
          <p:nvPr/>
        </p:nvSpPr>
        <p:spPr>
          <a:xfrm rot="21136605">
            <a:off x="8226722" y="461902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13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4" name="Ite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2" y="823299"/>
            <a:ext cx="489284" cy="489284"/>
          </a:xfrm>
          <a:prstGeom prst="rect">
            <a:avLst/>
          </a:prstGeom>
        </p:spPr>
      </p:pic>
      <p:sp>
        <p:nvSpPr>
          <p:cNvPr id="15" name="متن"/>
          <p:cNvSpPr txBox="1"/>
          <p:nvPr/>
        </p:nvSpPr>
        <p:spPr>
          <a:xfrm>
            <a:off x="1135198" y="744775"/>
            <a:ext cx="731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قابلیت جستجوی 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spotlight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 به منظور پیدا کردن هر نوع فایل</a:t>
            </a:r>
            <a:endParaRPr lang="fa-IR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3" y="823299"/>
            <a:ext cx="573615" cy="573615"/>
          </a:xfrm>
          <a:prstGeom prst="rect">
            <a:avLst/>
          </a:prstGeom>
        </p:spPr>
      </p:pic>
      <p:pic>
        <p:nvPicPr>
          <p:cNvPr id="21" name="Ite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2" y="1463446"/>
            <a:ext cx="489284" cy="489284"/>
          </a:xfrm>
          <a:prstGeom prst="rect">
            <a:avLst/>
          </a:prstGeom>
        </p:spPr>
      </p:pic>
      <p:sp>
        <p:nvSpPr>
          <p:cNvPr id="22" name="متن"/>
          <p:cNvSpPr txBox="1"/>
          <p:nvPr/>
        </p:nvSpPr>
        <p:spPr>
          <a:xfrm>
            <a:off x="1439998" y="1384922"/>
            <a:ext cx="70286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لمس صفحه نمایش برای 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Focus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در اپلیکیشن دوربین</a:t>
            </a:r>
            <a:endParaRPr lang="en-US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56096"/>
            <a:ext cx="588282" cy="515506"/>
          </a:xfrm>
          <a:prstGeom prst="rect">
            <a:avLst/>
          </a:prstGeom>
        </p:spPr>
      </p:pic>
      <p:pic>
        <p:nvPicPr>
          <p:cNvPr id="26" name="Ite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2" y="2063610"/>
            <a:ext cx="489284" cy="489284"/>
          </a:xfrm>
          <a:prstGeom prst="rect">
            <a:avLst/>
          </a:prstGeom>
        </p:spPr>
      </p:pic>
      <p:sp>
        <p:nvSpPr>
          <p:cNvPr id="27" name="متن"/>
          <p:cNvSpPr txBox="1"/>
          <p:nvPr/>
        </p:nvSpPr>
        <p:spPr>
          <a:xfrm>
            <a:off x="1454935" y="1985086"/>
            <a:ext cx="70137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ویژگی تکمیل خودکار 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فیلدها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cs typeface="B Yekan" panose="00000400000000000000" pitchFamily="2" charset="-78"/>
              </a:rPr>
              <a:t>Autofill</a:t>
            </a:r>
            <a:r>
              <a:rPr lang="en-US" sz="2400" dirty="0">
                <a:solidFill>
                  <a:schemeClr val="bg1"/>
                </a:solidFill>
                <a:cs typeface="B Yekan" panose="00000400000000000000" pitchFamily="2" charset="-78"/>
              </a:rPr>
              <a:t>) 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 در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سافاری</a:t>
            </a:r>
            <a:endParaRPr lang="en-US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88" y="2076170"/>
            <a:ext cx="553357" cy="553357"/>
          </a:xfrm>
          <a:prstGeom prst="rect">
            <a:avLst/>
          </a:prstGeom>
        </p:spPr>
      </p:pic>
      <p:pic>
        <p:nvPicPr>
          <p:cNvPr id="24" name="Ite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2" y="2708421"/>
            <a:ext cx="489284" cy="489284"/>
          </a:xfrm>
          <a:prstGeom prst="rect">
            <a:avLst/>
          </a:prstGeom>
        </p:spPr>
      </p:pic>
      <p:sp>
        <p:nvSpPr>
          <p:cNvPr id="25" name="متن"/>
          <p:cNvSpPr txBox="1"/>
          <p:nvPr/>
        </p:nvSpPr>
        <p:spPr>
          <a:xfrm>
            <a:off x="533400" y="2629897"/>
            <a:ext cx="792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ویژگی </a:t>
            </a:r>
            <a:r>
              <a:rPr lang="en-US" sz="2400" dirty="0">
                <a:solidFill>
                  <a:schemeClr val="bg1"/>
                </a:solidFill>
                <a:cs typeface="B Yekan" panose="00000400000000000000" pitchFamily="2" charset="-78"/>
              </a:rPr>
              <a:t>Find My iPhone،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برای 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ردیابی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دستگاه‌های 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به سرقت رفته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" y="2750879"/>
            <a:ext cx="506032" cy="506032"/>
          </a:xfrm>
          <a:prstGeom prst="rect">
            <a:avLst/>
          </a:prstGeom>
        </p:spPr>
      </p:pic>
      <p:pic>
        <p:nvPicPr>
          <p:cNvPr id="29" name="Ite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2" y="3333750"/>
            <a:ext cx="489284" cy="489284"/>
          </a:xfrm>
          <a:prstGeom prst="rect">
            <a:avLst/>
          </a:prstGeom>
        </p:spPr>
      </p:pic>
      <p:sp>
        <p:nvSpPr>
          <p:cNvPr id="31" name="متن"/>
          <p:cNvSpPr txBox="1"/>
          <p:nvPr/>
        </p:nvSpPr>
        <p:spPr>
          <a:xfrm>
            <a:off x="304800" y="3226423"/>
            <a:ext cx="81567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پشتیبانی </a:t>
            </a:r>
            <a:r>
              <a:rPr lang="fa-IR" sz="2400" dirty="0">
                <a:solidFill>
                  <a:schemeClr val="bg1"/>
                </a:solidFill>
                <a:cs typeface="B Yekan" panose="00000400000000000000" pitchFamily="2" charset="-78"/>
              </a:rPr>
              <a:t>کامل از بلوتوث و لوازم جانبی مرتبط با داک برای اتصال‌های دو‌طرفه و 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P2P</a:t>
            </a: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 </a:t>
            </a:r>
            <a:endParaRPr lang="en-US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62" y="3843147"/>
            <a:ext cx="577514" cy="5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46667" decel="4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3.35906E-6 L -0.23819 -0.0009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15" grpId="0"/>
      <p:bldP spid="22" grpId="0"/>
      <p:bldP spid="27" grpId="0"/>
      <p:bldP spid="2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/>
        </p:nvSpPr>
        <p:spPr>
          <a:xfrm>
            <a:off x="5410200" y="147980"/>
            <a:ext cx="3505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200" b="1" dirty="0" smtClean="0">
                <a:cs typeface="B Titr" panose="00000700000000000000" pitchFamily="2" charset="-78"/>
              </a:rPr>
              <a:t>اندروید یا </a:t>
            </a:r>
            <a:r>
              <a:rPr lang="en-US" sz="2200" b="1" dirty="0" err="1" smtClean="0">
                <a:cs typeface="B Titr" panose="00000700000000000000" pitchFamily="2" charset="-78"/>
              </a:rPr>
              <a:t>iOS</a:t>
            </a:r>
            <a:r>
              <a:rPr lang="fa-IR" sz="2200" b="1" dirty="0" smtClean="0">
                <a:cs typeface="B Titr" panose="00000700000000000000" pitchFamily="2" charset="-78"/>
              </a:rPr>
              <a:t> ؟</a:t>
            </a:r>
            <a:endParaRPr lang="fa-IR" sz="2200" b="1" dirty="0">
              <a:cs typeface="B Titr" panose="00000700000000000000" pitchFamily="2" charset="-78"/>
            </a:endParaRPr>
          </a:p>
        </p:txBody>
      </p:sp>
      <p:pic>
        <p:nvPicPr>
          <p:cNvPr id="8" name="Phone Ligh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10" y="4604448"/>
            <a:ext cx="683655" cy="465072"/>
          </a:xfrm>
          <a:prstGeom prst="rect">
            <a:avLst/>
          </a:prstGeom>
        </p:spPr>
      </p:pic>
      <p:sp>
        <p:nvSpPr>
          <p:cNvPr id="9" name="SLide No."/>
          <p:cNvSpPr txBox="1"/>
          <p:nvPr/>
        </p:nvSpPr>
        <p:spPr>
          <a:xfrm rot="21136605">
            <a:off x="8226722" y="461902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15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236065" y="467227"/>
            <a:ext cx="2084719" cy="421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9453" y="479691"/>
            <a:ext cx="2086940" cy="4204952"/>
          </a:xfrm>
          <a:prstGeom prst="rect">
            <a:avLst/>
          </a:prstGeom>
        </p:spPr>
      </p:pic>
      <p:sp>
        <p:nvSpPr>
          <p:cNvPr id="23" name="Slide Title"/>
          <p:cNvSpPr txBox="1"/>
          <p:nvPr/>
        </p:nvSpPr>
        <p:spPr>
          <a:xfrm>
            <a:off x="5062956" y="1008354"/>
            <a:ext cx="3505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Android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9" name="Slide Title"/>
          <p:cNvSpPr txBox="1"/>
          <p:nvPr/>
        </p:nvSpPr>
        <p:spPr>
          <a:xfrm>
            <a:off x="525824" y="1008354"/>
            <a:ext cx="3505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iOS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3" name="Slide Title"/>
          <p:cNvSpPr txBox="1"/>
          <p:nvPr/>
        </p:nvSpPr>
        <p:spPr>
          <a:xfrm>
            <a:off x="762000" y="1993432"/>
            <a:ext cx="3048000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اجرای برنامه ها به صورت بومی 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(Native)</a:t>
            </a:r>
            <a:endParaRPr lang="fa-IR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34" name="Slide Title"/>
          <p:cNvSpPr txBox="1"/>
          <p:nvPr/>
        </p:nvSpPr>
        <p:spPr>
          <a:xfrm>
            <a:off x="5249770" y="2000273"/>
            <a:ext cx="3185238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اجرای برنامه ها در بستر نرم افزاری </a:t>
            </a:r>
            <a:r>
              <a:rPr lang="en-US" sz="2400" dirty="0" smtClean="0">
                <a:solidFill>
                  <a:schemeClr val="bg1"/>
                </a:solidFill>
                <a:cs typeface="B Yekan" panose="00000400000000000000" pitchFamily="2" charset="-78"/>
              </a:rPr>
              <a:t>Framework</a:t>
            </a:r>
            <a:endParaRPr lang="fa-IR" sz="2400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8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/>
        </p:nvSpPr>
        <p:spPr>
          <a:xfrm>
            <a:off x="5410200" y="147980"/>
            <a:ext cx="3505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200" b="1" dirty="0" smtClean="0">
                <a:cs typeface="B Titr" panose="00000700000000000000" pitchFamily="2" charset="-78"/>
              </a:rPr>
              <a:t>اندروید یا </a:t>
            </a:r>
            <a:r>
              <a:rPr lang="en-US" sz="2200" b="1" dirty="0" err="1" smtClean="0">
                <a:cs typeface="B Titr" panose="00000700000000000000" pitchFamily="2" charset="-78"/>
              </a:rPr>
              <a:t>iOS</a:t>
            </a:r>
            <a:r>
              <a:rPr lang="fa-IR" sz="2200" b="1" dirty="0" smtClean="0">
                <a:cs typeface="B Titr" panose="00000700000000000000" pitchFamily="2" charset="-78"/>
              </a:rPr>
              <a:t> ؟</a:t>
            </a:r>
            <a:endParaRPr lang="fa-IR" sz="2200" b="1" dirty="0">
              <a:cs typeface="B Titr" panose="00000700000000000000" pitchFamily="2" charset="-78"/>
            </a:endParaRPr>
          </a:p>
        </p:txBody>
      </p:sp>
      <p:pic>
        <p:nvPicPr>
          <p:cNvPr id="8" name="Phone Ligh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10" y="4604448"/>
            <a:ext cx="683655" cy="465072"/>
          </a:xfrm>
          <a:prstGeom prst="rect">
            <a:avLst/>
          </a:prstGeom>
        </p:spPr>
      </p:pic>
      <p:sp>
        <p:nvSpPr>
          <p:cNvPr id="9" name="SLide No."/>
          <p:cNvSpPr txBox="1"/>
          <p:nvPr/>
        </p:nvSpPr>
        <p:spPr>
          <a:xfrm rot="21136605">
            <a:off x="8226722" y="461902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15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236065" y="467227"/>
            <a:ext cx="2084719" cy="421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9453" y="479691"/>
            <a:ext cx="2086940" cy="4204952"/>
          </a:xfrm>
          <a:prstGeom prst="rect">
            <a:avLst/>
          </a:prstGeom>
        </p:spPr>
      </p:pic>
      <p:sp>
        <p:nvSpPr>
          <p:cNvPr id="23" name="Slide Title"/>
          <p:cNvSpPr txBox="1"/>
          <p:nvPr/>
        </p:nvSpPr>
        <p:spPr>
          <a:xfrm>
            <a:off x="5062956" y="1008354"/>
            <a:ext cx="3505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Android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9" name="Slide Title"/>
          <p:cNvSpPr txBox="1"/>
          <p:nvPr/>
        </p:nvSpPr>
        <p:spPr>
          <a:xfrm>
            <a:off x="525824" y="1008354"/>
            <a:ext cx="3505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iOS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4" name="Slide Title"/>
          <p:cNvSpPr txBox="1"/>
          <p:nvPr/>
        </p:nvSpPr>
        <p:spPr>
          <a:xfrm>
            <a:off x="655994" y="3665054"/>
            <a:ext cx="7536536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Yekan" panose="00000400000000000000" pitchFamily="2" charset="-78"/>
              </a:rPr>
              <a:t>برنده ملاک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cs typeface="B Yekan" panose="00000400000000000000" pitchFamily="2" charset="-78"/>
              </a:rPr>
              <a:t>«</a:t>
            </a:r>
            <a:r>
              <a:rPr lang="fa-IR" dirty="0" smtClean="0">
                <a:solidFill>
                  <a:schemeClr val="bg1"/>
                </a:solidFill>
                <a:cs typeface="B Yekan" panose="00000400000000000000" pitchFamily="2" charset="-78"/>
              </a:rPr>
              <a:t>بهینه </a:t>
            </a:r>
            <a:r>
              <a:rPr lang="fa-IR" dirty="0">
                <a:solidFill>
                  <a:schemeClr val="bg1"/>
                </a:solidFill>
                <a:cs typeface="B Yekan" panose="00000400000000000000" pitchFamily="2" charset="-78"/>
              </a:rPr>
              <a:t>بودن سیستم عامل در مصرف انرژی و به کارگیری و مدیریت منابع سخت </a:t>
            </a:r>
            <a:r>
              <a:rPr lang="fa-IR" dirty="0" smtClean="0">
                <a:solidFill>
                  <a:schemeClr val="bg1"/>
                </a:solidFill>
                <a:cs typeface="B Yekan" panose="00000400000000000000" pitchFamily="2" charset="-78"/>
              </a:rPr>
              <a:t>افزاری»</a:t>
            </a:r>
            <a:endParaRPr lang="fa-IR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6" name="Tick'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58" y="1947306"/>
            <a:ext cx="1154532" cy="11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/>
        </p:nvSpPr>
        <p:spPr>
          <a:xfrm>
            <a:off x="5410200" y="147980"/>
            <a:ext cx="3505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200" b="1" dirty="0" smtClean="0">
                <a:cs typeface="B Titr" panose="00000700000000000000" pitchFamily="2" charset="-78"/>
              </a:rPr>
              <a:t>اندروید یا </a:t>
            </a:r>
            <a:r>
              <a:rPr lang="en-US" sz="2200" b="1" dirty="0" err="1" smtClean="0">
                <a:cs typeface="B Titr" panose="00000700000000000000" pitchFamily="2" charset="-78"/>
              </a:rPr>
              <a:t>iOS</a:t>
            </a:r>
            <a:r>
              <a:rPr lang="fa-IR" sz="2200" b="1" dirty="0" smtClean="0">
                <a:cs typeface="B Titr" panose="00000700000000000000" pitchFamily="2" charset="-78"/>
              </a:rPr>
              <a:t> ؟</a:t>
            </a:r>
            <a:endParaRPr lang="fa-IR" sz="2200" b="1" dirty="0">
              <a:cs typeface="B Titr" panose="00000700000000000000" pitchFamily="2" charset="-78"/>
            </a:endParaRPr>
          </a:p>
        </p:txBody>
      </p:sp>
      <p:pic>
        <p:nvPicPr>
          <p:cNvPr id="8" name="Phone Ligh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10" y="4604448"/>
            <a:ext cx="683655" cy="465072"/>
          </a:xfrm>
          <a:prstGeom prst="rect">
            <a:avLst/>
          </a:prstGeom>
        </p:spPr>
      </p:pic>
      <p:sp>
        <p:nvSpPr>
          <p:cNvPr id="9" name="SLide No."/>
          <p:cNvSpPr txBox="1"/>
          <p:nvPr/>
        </p:nvSpPr>
        <p:spPr>
          <a:xfrm rot="21136605">
            <a:off x="8226722" y="461902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15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236065" y="467227"/>
            <a:ext cx="2084719" cy="421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9453" y="479691"/>
            <a:ext cx="2086940" cy="4204952"/>
          </a:xfrm>
          <a:prstGeom prst="rect">
            <a:avLst/>
          </a:prstGeom>
        </p:spPr>
      </p:pic>
      <p:sp>
        <p:nvSpPr>
          <p:cNvPr id="23" name="Slide Title"/>
          <p:cNvSpPr txBox="1"/>
          <p:nvPr/>
        </p:nvSpPr>
        <p:spPr>
          <a:xfrm>
            <a:off x="5062956" y="1008354"/>
            <a:ext cx="3505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Android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9" name="Slide Title"/>
          <p:cNvSpPr txBox="1"/>
          <p:nvPr/>
        </p:nvSpPr>
        <p:spPr>
          <a:xfrm>
            <a:off x="525824" y="1008354"/>
            <a:ext cx="3505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iOS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4" name="Slide Title"/>
          <p:cNvSpPr txBox="1"/>
          <p:nvPr/>
        </p:nvSpPr>
        <p:spPr>
          <a:xfrm>
            <a:off x="655994" y="3665054"/>
            <a:ext cx="7536536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Yekan" panose="00000400000000000000" pitchFamily="2" charset="-78"/>
              </a:rPr>
              <a:t>برنده ملاک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Yekan" panose="00000400000000000000" pitchFamily="2" charset="-78"/>
              </a:rPr>
              <a:t>«رابط کاربری با گزینه های بیش تر، مناسب حرفه ای ها»</a:t>
            </a:r>
            <a:endParaRPr lang="fa-IR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pic>
        <p:nvPicPr>
          <p:cNvPr id="6" name="Tick'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57" y="1947306"/>
            <a:ext cx="1154532" cy="11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تن"/>
          <p:cNvSpPr txBox="1"/>
          <p:nvPr/>
        </p:nvSpPr>
        <p:spPr>
          <a:xfrm>
            <a:off x="291546" y="2071480"/>
            <a:ext cx="836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تشکّر از توجه شما</a:t>
            </a:r>
            <a:endParaRPr 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96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215</Words>
  <Application>Microsoft Office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B Nazanin</vt:lpstr>
      <vt:lpstr>B Titr</vt:lpstr>
      <vt:lpstr>B Yekan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H.M</dc:creator>
  <cp:lastModifiedBy>H.M</cp:lastModifiedBy>
  <cp:revision>172</cp:revision>
  <dcterms:created xsi:type="dcterms:W3CDTF">2017-05-15T11:44:34Z</dcterms:created>
  <dcterms:modified xsi:type="dcterms:W3CDTF">2018-06-07T18:48:03Z</dcterms:modified>
</cp:coreProperties>
</file>